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4" autoAdjust="0"/>
    <p:restoredTop sz="94660"/>
  </p:normalViewPr>
  <p:slideViewPr>
    <p:cSldViewPr snapToGrid="0">
      <p:cViewPr varScale="1">
        <p:scale>
          <a:sx n="73" d="100"/>
          <a:sy n="73" d="100"/>
        </p:scale>
        <p:origin x="1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0E5957F1-5408-4C72-9057-A7FA4638DE02}" type="datetimeFigureOut">
              <a:rPr lang="en-AU" smtClean="0"/>
              <a:t>10/01/2019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1505759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E5957F1-5408-4C72-9057-A7FA4638DE02}" type="datetimeFigureOut">
              <a:rPr lang="en-AU" smtClean="0"/>
              <a:t>10/01/2019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153175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E5957F1-5408-4C72-9057-A7FA4638DE02}" type="datetimeFigureOut">
              <a:rPr lang="en-AU" smtClean="0"/>
              <a:t>10/01/2019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13651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E5957F1-5408-4C72-9057-A7FA4638DE02}" type="datetimeFigureOut">
              <a:rPr lang="en-AU" smtClean="0"/>
              <a:t>10/01/2019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66814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5957F1-5408-4C72-9057-A7FA4638DE02}" type="datetimeFigureOut">
              <a:rPr lang="en-AU" smtClean="0"/>
              <a:t>10/01/2019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409622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0E5957F1-5408-4C72-9057-A7FA4638DE02}" type="datetimeFigureOut">
              <a:rPr lang="en-AU" smtClean="0"/>
              <a:t>10/01/2019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3285881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0E5957F1-5408-4C72-9057-A7FA4638DE02}" type="datetimeFigureOut">
              <a:rPr lang="en-AU" smtClean="0"/>
              <a:t>10/01/2019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310782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0E5957F1-5408-4C72-9057-A7FA4638DE02}" type="datetimeFigureOut">
              <a:rPr lang="en-AU" smtClean="0"/>
              <a:t>10/01/2019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3298643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957F1-5408-4C72-9057-A7FA4638DE02}" type="datetimeFigureOut">
              <a:rPr lang="en-AU" smtClean="0"/>
              <a:t>10/01/2019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197307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5957F1-5408-4C72-9057-A7FA4638DE02}" type="datetimeFigureOut">
              <a:rPr lang="en-AU" smtClean="0"/>
              <a:t>10/01/2019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171214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5957F1-5408-4C72-9057-A7FA4638DE02}" type="datetimeFigureOut">
              <a:rPr lang="en-AU" smtClean="0"/>
              <a:t>10/01/2019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B0C0C07-C3D4-4F8D-AE7B-CCEEE62B555B}" type="slidenum">
              <a:rPr lang="en-AU" smtClean="0"/>
              <a:t>‹#›</a:t>
            </a:fld>
            <a:endParaRPr lang="en-AU"/>
          </a:p>
        </p:txBody>
      </p:sp>
    </p:spTree>
    <p:extLst>
      <p:ext uri="{BB962C8B-B14F-4D97-AF65-F5344CB8AC3E}">
        <p14:creationId xmlns:p14="http://schemas.microsoft.com/office/powerpoint/2010/main" val="163571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957F1-5408-4C72-9057-A7FA4638DE02}" type="datetimeFigureOut">
              <a:rPr lang="en-AU" smtClean="0"/>
              <a:t>10/01/2019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C0C07-C3D4-4F8D-AE7B-CCEEE62B555B}" type="slidenum">
              <a:rPr lang="en-AU" smtClean="0"/>
              <a:t>‹#›</a:t>
            </a:fld>
            <a:endParaRPr lang="en-AU"/>
          </a:p>
        </p:txBody>
      </p:sp>
    </p:spTree>
    <p:extLst>
      <p:ext uri="{BB962C8B-B14F-4D97-AF65-F5344CB8AC3E}">
        <p14:creationId xmlns:p14="http://schemas.microsoft.com/office/powerpoint/2010/main" val="440590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1">
                    <a:lumMod val="50000"/>
                  </a:schemeClr>
                </a:solidFill>
              </a:rPr>
              <a:t>VICTORIAN CHILD FRIENDLY CITIES AND COMMUNITIES HUB</a:t>
            </a:r>
          </a:p>
        </p:txBody>
      </p:sp>
      <p:sp>
        <p:nvSpPr>
          <p:cNvPr id="3" name="Rectangle 2"/>
          <p:cNvSpPr/>
          <p:nvPr/>
        </p:nvSpPr>
        <p:spPr>
          <a:xfrm>
            <a:off x="838200" y="1844665"/>
            <a:ext cx="10515600" cy="1384995"/>
          </a:xfrm>
          <a:prstGeom prst="rect">
            <a:avLst/>
          </a:prstGeom>
        </p:spPr>
        <p:txBody>
          <a:bodyPr wrap="square">
            <a:spAutoFit/>
          </a:bodyPr>
          <a:lstStyle/>
          <a:p>
            <a:pPr>
              <a:spcAft>
                <a:spcPts val="0"/>
              </a:spcAft>
            </a:pPr>
            <a:r>
              <a:rPr lang="en-AU" sz="1400" b="1" dirty="0">
                <a:solidFill>
                  <a:schemeClr val="tx1">
                    <a:lumMod val="50000"/>
                    <a:lumOff val="50000"/>
                  </a:schemeClr>
                </a:solidFill>
                <a:latin typeface="Calibri" panose="020F0502020204030204" pitchFamily="34" charset="0"/>
                <a:ea typeface="Calibri" panose="020F0502020204030204" pitchFamily="34" charset="0"/>
              </a:rPr>
              <a:t>Statement of Purpose - CFCC Movement</a:t>
            </a:r>
            <a:endParaRPr lang="en-AU" sz="1400" dirty="0">
              <a:solidFill>
                <a:schemeClr val="tx1">
                  <a:lumMod val="50000"/>
                  <a:lumOff val="50000"/>
                </a:schemeClr>
              </a:solidFill>
              <a:latin typeface="Calibri" panose="020F0502020204030204" pitchFamily="34" charset="0"/>
              <a:ea typeface="Calibri" panose="020F0502020204030204" pitchFamily="34" charset="0"/>
            </a:endParaRPr>
          </a:p>
          <a:p>
            <a:pPr>
              <a:spcAft>
                <a:spcPts val="0"/>
              </a:spcAft>
            </a:pPr>
            <a:r>
              <a:rPr lang="en-AU" sz="1400" dirty="0">
                <a:solidFill>
                  <a:schemeClr val="tx1">
                    <a:lumMod val="50000"/>
                    <a:lumOff val="50000"/>
                  </a:schemeClr>
                </a:solidFill>
                <a:latin typeface="Calibri" panose="020F0502020204030204" pitchFamily="34" charset="0"/>
                <a:ea typeface="Calibri" panose="020F0502020204030204" pitchFamily="34" charset="0"/>
              </a:rPr>
              <a:t>Children are integral to the fabric of our communities, but without voting rights, their ability to shape the communities in which they live is limited by the opportunities afforded to them by adults. The Victorian Child Friendly Cities and Communities movement works to bring individuals, organisations and communities together to collectively uphold and individually practise the principles of the Victorian Child Friendly Cities and Communities Charter. In fact, as a collective we will work alongside children to empower them to act as active and engaged citizens and share their unique perspective with their communities.</a:t>
            </a:r>
          </a:p>
        </p:txBody>
      </p:sp>
      <p:sp>
        <p:nvSpPr>
          <p:cNvPr id="4" name="TextBox 3"/>
          <p:cNvSpPr txBox="1"/>
          <p:nvPr/>
        </p:nvSpPr>
        <p:spPr>
          <a:xfrm>
            <a:off x="838200" y="3201770"/>
            <a:ext cx="5334000" cy="3816429"/>
          </a:xfrm>
          <a:prstGeom prst="rect">
            <a:avLst/>
          </a:prstGeom>
          <a:noFill/>
        </p:spPr>
        <p:txBody>
          <a:bodyPr wrap="square" rtlCol="0">
            <a:spAutoFit/>
          </a:bodyPr>
          <a:lstStyle/>
          <a:p>
            <a:r>
              <a:rPr lang="en-AU" sz="1400" b="1" dirty="0">
                <a:solidFill>
                  <a:schemeClr val="tx1">
                    <a:lumMod val="50000"/>
                    <a:lumOff val="50000"/>
                  </a:schemeClr>
                </a:solidFill>
              </a:rPr>
              <a:t>Links: </a:t>
            </a:r>
          </a:p>
          <a:p>
            <a:endParaRPr lang="en-AU" sz="1400" dirty="0">
              <a:solidFill>
                <a:schemeClr val="bg1">
                  <a:lumMod val="50000"/>
                </a:schemeClr>
              </a:solidFill>
            </a:endParaRPr>
          </a:p>
          <a:p>
            <a:pPr marL="285750" indent="-285750">
              <a:buFont typeface="Arial" panose="020B0604020202020204" pitchFamily="34" charset="0"/>
              <a:buChar char="•"/>
            </a:pPr>
            <a:r>
              <a:rPr lang="en-AU" sz="1400" dirty="0">
                <a:solidFill>
                  <a:srgbClr val="0070C0"/>
                </a:solidFill>
              </a:rPr>
              <a:t>Victorian Child Friendly Cities &amp; Communities Charter</a:t>
            </a:r>
          </a:p>
          <a:p>
            <a:pPr marL="285750" indent="-285750">
              <a:buFont typeface="Arial" panose="020B0604020202020204" pitchFamily="34" charset="0"/>
              <a:buChar char="•"/>
            </a:pPr>
            <a:r>
              <a:rPr lang="en-AU" sz="1400" dirty="0">
                <a:solidFill>
                  <a:srgbClr val="0070C0"/>
                </a:solidFill>
              </a:rPr>
              <a:t>CFCC Network</a:t>
            </a:r>
          </a:p>
          <a:p>
            <a:pPr marL="285750" indent="-285750">
              <a:buFont typeface="Arial" panose="020B0604020202020204" pitchFamily="34" charset="0"/>
              <a:buChar char="•"/>
            </a:pPr>
            <a:r>
              <a:rPr lang="en-AU" sz="1400" dirty="0">
                <a:solidFill>
                  <a:srgbClr val="0070C0"/>
                </a:solidFill>
              </a:rPr>
              <a:t>Framework</a:t>
            </a:r>
          </a:p>
          <a:p>
            <a:pPr marL="285750" indent="-285750">
              <a:buFont typeface="Arial" panose="020B0604020202020204" pitchFamily="34" charset="0"/>
              <a:buChar char="•"/>
            </a:pPr>
            <a:endParaRPr lang="en-AU" sz="1400" dirty="0">
              <a:solidFill>
                <a:srgbClr val="0070C0"/>
              </a:solidFill>
            </a:endParaRPr>
          </a:p>
          <a:p>
            <a:pPr marL="742950" lvl="1" indent="-285750">
              <a:buFont typeface="Wingdings" panose="05000000000000000000" pitchFamily="2" charset="2"/>
              <a:buChar char="Ø"/>
            </a:pPr>
            <a:r>
              <a:rPr lang="en-AU" sz="1400" dirty="0">
                <a:solidFill>
                  <a:srgbClr val="0070C0"/>
                </a:solidFill>
              </a:rPr>
              <a:t>	Shared Vision</a:t>
            </a:r>
          </a:p>
          <a:p>
            <a:pPr marL="742950" lvl="1" indent="-285750">
              <a:buFont typeface="Wingdings" panose="05000000000000000000" pitchFamily="2" charset="2"/>
              <a:buChar char="Ø"/>
            </a:pPr>
            <a:r>
              <a:rPr lang="en-AU" sz="1400" dirty="0">
                <a:solidFill>
                  <a:srgbClr val="0070C0"/>
                </a:solidFill>
              </a:rPr>
              <a:t>	Information Sharing</a:t>
            </a:r>
          </a:p>
          <a:p>
            <a:pPr marL="742950" lvl="1" indent="-285750">
              <a:buFont typeface="Wingdings" panose="05000000000000000000" pitchFamily="2" charset="2"/>
              <a:buChar char="Ø"/>
            </a:pPr>
            <a:r>
              <a:rPr lang="en-AU" sz="1400" dirty="0">
                <a:solidFill>
                  <a:srgbClr val="0070C0"/>
                </a:solidFill>
              </a:rPr>
              <a:t>	Outputs</a:t>
            </a:r>
          </a:p>
          <a:p>
            <a:pPr marL="742950" lvl="1" indent="-285750">
              <a:buFont typeface="Wingdings" panose="05000000000000000000" pitchFamily="2" charset="2"/>
              <a:buChar char="Ø"/>
            </a:pPr>
            <a:r>
              <a:rPr lang="en-AU" sz="1400" dirty="0">
                <a:solidFill>
                  <a:srgbClr val="0070C0"/>
                </a:solidFill>
              </a:rPr>
              <a:t>	Engagement</a:t>
            </a:r>
          </a:p>
          <a:p>
            <a:pPr marL="742950" lvl="1" indent="-285750">
              <a:buFont typeface="Wingdings" panose="05000000000000000000" pitchFamily="2" charset="2"/>
              <a:buChar char="Ø"/>
            </a:pPr>
            <a:r>
              <a:rPr lang="en-AU" sz="1400" dirty="0">
                <a:solidFill>
                  <a:srgbClr val="0070C0"/>
                </a:solidFill>
              </a:rPr>
              <a:t>	Connection</a:t>
            </a:r>
          </a:p>
          <a:p>
            <a:pPr marL="742950" lvl="1" indent="-285750">
              <a:buFont typeface="Wingdings" panose="05000000000000000000" pitchFamily="2" charset="2"/>
              <a:buChar char="Ø"/>
            </a:pPr>
            <a:r>
              <a:rPr lang="en-AU" sz="1400" dirty="0">
                <a:solidFill>
                  <a:srgbClr val="0070C0"/>
                </a:solidFill>
              </a:rPr>
              <a:t>	Framework PDF</a:t>
            </a:r>
          </a:p>
          <a:p>
            <a:pPr lvl="1"/>
            <a:endParaRPr lang="en-AU" sz="1400" dirty="0">
              <a:solidFill>
                <a:srgbClr val="0070C0"/>
              </a:solidFill>
            </a:endParaRPr>
          </a:p>
          <a:p>
            <a:pPr marL="285750" indent="-285750">
              <a:buFont typeface="Arial" panose="020B0604020202020204" pitchFamily="34" charset="0"/>
              <a:buChar char="•"/>
            </a:pPr>
            <a:r>
              <a:rPr lang="en-AU" sz="1400" dirty="0">
                <a:solidFill>
                  <a:srgbClr val="0070C0"/>
                </a:solidFill>
              </a:rPr>
              <a:t>CFCC Advisory Group</a:t>
            </a:r>
          </a:p>
          <a:p>
            <a:pPr marL="285750" indent="-285750">
              <a:buFont typeface="Arial" panose="020B0604020202020204" pitchFamily="34" charset="0"/>
              <a:buChar char="•"/>
            </a:pPr>
            <a:r>
              <a:rPr lang="en-AU" sz="1400" dirty="0">
                <a:solidFill>
                  <a:srgbClr val="0070C0"/>
                </a:solidFill>
              </a:rPr>
              <a:t>Charter Signatories</a:t>
            </a:r>
          </a:p>
          <a:p>
            <a:pPr marL="285750" indent="-285750">
              <a:buFont typeface="Arial" panose="020B0604020202020204" pitchFamily="34" charset="0"/>
              <a:buChar char="•"/>
            </a:pPr>
            <a:r>
              <a:rPr lang="en-AU" sz="1400" dirty="0">
                <a:solidFill>
                  <a:srgbClr val="0070C0"/>
                </a:solidFill>
              </a:rPr>
              <a:t>Resources</a:t>
            </a:r>
          </a:p>
          <a:p>
            <a:r>
              <a:rPr lang="en-AU" dirty="0"/>
              <a:t>		</a:t>
            </a:r>
          </a:p>
        </p:txBody>
      </p:sp>
      <p:pic>
        <p:nvPicPr>
          <p:cNvPr id="5" name="Picture 8" descr="1122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79133" y="199231"/>
            <a:ext cx="1185700" cy="90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935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126</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VICTORIAN CHILD FRIENDLY CITIES AND COMMUNITIES HUB</vt:lpstr>
    </vt:vector>
  </TitlesOfParts>
  <Company>City of Monash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VICTORIAN CHILD FRIENDLY CITIES AND COMMUNITIES HUB</dc:title>
  <dc:creator>Claire Sideras</dc:creator>
  <cp:lastModifiedBy>Liddy Clark</cp:lastModifiedBy>
  <cp:revision>2</cp:revision>
  <dcterms:created xsi:type="dcterms:W3CDTF">2018-04-17T03:46:13Z</dcterms:created>
  <dcterms:modified xsi:type="dcterms:W3CDTF">2019-01-10T03:59:57Z</dcterms:modified>
</cp:coreProperties>
</file>